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1" r:id="rId3"/>
    <p:sldId id="1012" r:id="rId4"/>
    <p:sldId id="1014" r:id="rId5"/>
    <p:sldId id="1021" r:id="rId6"/>
    <p:sldId id="1020" r:id="rId7"/>
    <p:sldId id="1015" r:id="rId8"/>
    <p:sldId id="1018" r:id="rId9"/>
    <p:sldId id="1016" r:id="rId10"/>
    <p:sldId id="1019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读写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764704"/>
            <a:ext cx="11459670" cy="52443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介绍自己或他人的成长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介绍自己或他人的成长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三步法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写作。第一步开头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简要介绍自己或他人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第二步正文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介绍自己或他人过去会做或不会做的事情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第三步结尾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介绍自己或他人现在会做或不会做的事情。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liked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b="1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past,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ea typeface="宋体" panose="02010600030101010101" pitchFamily="2" charset="-122"/>
                <a:cs typeface="Times New Roman" panose="02020603050405020304" pitchFamily="18" charset="0"/>
              </a:rPr>
              <a:t>liked</a:t>
            </a:r>
            <a:r>
              <a:rPr lang="en-US" altLang="zh-CN" b="1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11866"/>
          <a:stretch/>
        </p:blipFill>
        <p:spPr>
          <a:xfrm>
            <a:off x="378106" y="771011"/>
            <a:ext cx="1701904" cy="51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4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92662"/>
          </a:xfrm>
        </p:spPr>
        <p:txBody>
          <a:bodyPr/>
          <a:lstStyle/>
          <a:p>
            <a:pPr indent="2959100" algn="l" hangingPunct="0">
              <a:spcAft>
                <a:spcPts val="0"/>
              </a:spcAft>
              <a:tabLst>
                <a:tab pos="3770313" algn="l"/>
                <a:tab pos="8010525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学期开始了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来自英国的转学生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在朋友圈分享了他的校园生活。阅读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的两条朋友圈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下列各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题。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740806"/>
              </p:ext>
            </p:extLst>
          </p:nvPr>
        </p:nvGraphicFramePr>
        <p:xfrm>
          <a:off x="478582" y="2060848"/>
          <a:ext cx="11305256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6443284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886915"/>
                  </a:ext>
                </a:extLst>
              </a:tr>
              <a:tr h="26049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Diandian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7177088" algn="l"/>
                          <a:tab pos="8010525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</a:t>
                      </a: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732972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 bwMode="auto">
          <a:xfrm>
            <a:off x="8966900" y="5953378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10401434" y="5953791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5" y="806551"/>
            <a:ext cx="3240360" cy="51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188572"/>
              </p:ext>
            </p:extLst>
          </p:nvPr>
        </p:nvGraphicFramePr>
        <p:xfrm>
          <a:off x="609600" y="908720"/>
          <a:ext cx="10971213" cy="4464496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28456134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Moments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416814"/>
                  </a:ext>
                </a:extLst>
              </a:tr>
              <a:tr h="382441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Diandian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is Monday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We’ll have an English party tomorrow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At the party, we can do many things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Tongtong can play the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pipa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Mengmeng and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Huahua can sing and dance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can do Chinese </a:t>
                      </a:r>
                      <a:r>
                        <a:rPr lang="en-US" sz="2800" i="1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kung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Wow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can’t wait</a:t>
                      </a:r>
                      <a:r>
                        <a:rPr lang="zh-CN" sz="28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en-US" altLang="zh-CN" sz="1050" spc="-100" baseline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1050" b="1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28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262018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 bwMode="auto">
          <a:xfrm>
            <a:off x="9083538" y="4632884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0487694" y="4637649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7679382" y="4623846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37587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根据朋友圈内容，按先后顺序给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的朋友圈配图，将图片序号写在对应的方框里。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101.jpg" descr="id:21474963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9558" y="2790175"/>
            <a:ext cx="556895" cy="1718945"/>
          </a:xfrm>
          <a:prstGeom prst="rect">
            <a:avLst/>
          </a:prstGeom>
        </p:spPr>
      </p:pic>
      <p:pic>
        <p:nvPicPr>
          <p:cNvPr id="4" name="gyy102.jpg" descr="id:2147496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38973" y="3427080"/>
            <a:ext cx="1713230" cy="1082040"/>
          </a:xfrm>
          <a:prstGeom prst="rect">
            <a:avLst/>
          </a:prstGeom>
        </p:spPr>
      </p:pic>
      <p:pic>
        <p:nvPicPr>
          <p:cNvPr id="5" name="gyy103.jpg" descr="id:21474963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70519" y="3087612"/>
            <a:ext cx="1712595" cy="1418590"/>
          </a:xfrm>
          <a:prstGeom prst="rect">
            <a:avLst/>
          </a:prstGeom>
        </p:spPr>
      </p:pic>
      <p:pic>
        <p:nvPicPr>
          <p:cNvPr id="6" name="gyy104.jpg" descr="id:21474963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238302" y="2781618"/>
            <a:ext cx="1718945" cy="1718945"/>
          </a:xfrm>
          <a:prstGeom prst="rect">
            <a:avLst/>
          </a:prstGeom>
        </p:spPr>
      </p:pic>
      <p:pic>
        <p:nvPicPr>
          <p:cNvPr id="7" name="gyy105.jpg" descr="id:214749634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848869" y="2740764"/>
            <a:ext cx="1718945" cy="17189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29735" y="3796907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A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1806553" y="3796907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B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4109631" y="3796907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C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6700786" y="3796907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D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9021688" y="3676376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E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920946"/>
              </p:ext>
            </p:extLst>
          </p:nvPr>
        </p:nvGraphicFramePr>
        <p:xfrm>
          <a:off x="478582" y="1052736"/>
          <a:ext cx="11305256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64432846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886915"/>
                  </a:ext>
                </a:extLst>
              </a:tr>
              <a:tr h="26049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Diandian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funny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ping-pong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0688" algn="l"/>
                          <a:tab pos="7177088" algn="l"/>
                          <a:tab pos="8010525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</a:t>
                      </a: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732972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 bwMode="auto">
          <a:xfrm>
            <a:off x="8966900" y="4945266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0401434" y="4945679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91550" y="49551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611306" y="49447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90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188572"/>
              </p:ext>
            </p:extLst>
          </p:nvPr>
        </p:nvGraphicFramePr>
        <p:xfrm>
          <a:off x="609600" y="908720"/>
          <a:ext cx="10971213" cy="4464496"/>
        </p:xfrm>
        <a:graphic>
          <a:graphicData uri="http://schemas.openxmlformats.org/drawingml/2006/table">
            <a:tbl>
              <a:tblPr firstRow="1" firstCol="1" bandRow="1"/>
              <a:tblGrid>
                <a:gridCol w="10971213">
                  <a:extLst>
                    <a:ext uri="{9D8B030D-6E8A-4147-A177-3AD203B41FA5}">
                      <a16:colId xmlns:a16="http://schemas.microsoft.com/office/drawing/2014/main" val="28456134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Moments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416814"/>
                  </a:ext>
                </a:extLst>
              </a:tr>
              <a:tr h="382441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Diandian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 is Monday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We’ll have an English party tomorrow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At the party, we can do many things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Tongtong can play the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pipa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Mengmeng and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Huahua can sing and dance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can do Chinese </a:t>
                      </a:r>
                      <a:r>
                        <a:rPr lang="en-US" sz="2800" i="1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kung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fu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Wow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can’t wait</a:t>
                      </a:r>
                      <a:r>
                        <a:rPr lang="zh-CN" sz="28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en-US" altLang="zh-CN" sz="1050" spc="-100" baseline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1050" b="1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28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9262018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 bwMode="auto">
          <a:xfrm>
            <a:off x="9083538" y="4632884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10487694" y="4637649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7679382" y="4623846"/>
            <a:ext cx="864096" cy="5040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889254" y="46238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93410" y="46564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697566" y="46669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83863" y="5373216"/>
            <a:ext cx="45127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通读全文可知图片的顺序。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83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根据朋友圈内容，判断下列句子正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 can do Chinese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Ge can cook Chinese food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上分攻略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7967414" y="1863408"/>
            <a:ext cx="3888432" cy="182646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016170" y="2165694"/>
            <a:ext cx="3816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《上分攻略》电子书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P2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有本题阅读技巧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90408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8485" y="2422629"/>
            <a:ext cx="75345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“I can do Chinese </a:t>
            </a:r>
            <a:r>
              <a:rPr lang="en-US" altLang="zh-CN" i="1" dirty="0">
                <a:cs typeface="Times New Roman" panose="02020603050405020304" pitchFamily="18" charset="0"/>
              </a:rPr>
              <a:t>kung</a:t>
            </a:r>
            <a:r>
              <a:rPr lang="en-US" altLang="zh-CN" dirty="0"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cs typeface="Times New Roman" panose="02020603050405020304" pitchFamily="18" charset="0"/>
              </a:rPr>
              <a:t>fu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可知，会中国功夫的是</a:t>
            </a:r>
            <a:r>
              <a:rPr lang="en-US" altLang="zh-CN" dirty="0" err="1">
                <a:cs typeface="Times New Roman" panose="02020603050405020304" pitchFamily="18" charset="0"/>
              </a:rPr>
              <a:t>Diandian</a:t>
            </a:r>
            <a:r>
              <a:rPr lang="en-US" altLang="zh-CN" dirty="0">
                <a:cs typeface="Times New Roman" panose="02020603050405020304" pitchFamily="18" charset="0"/>
              </a:rPr>
              <a:t>,</a:t>
            </a:r>
            <a:r>
              <a:rPr lang="zh-CN" altLang="zh-CN" dirty="0">
                <a:cs typeface="Times New Roman" panose="02020603050405020304" pitchFamily="18" charset="0"/>
              </a:rPr>
              <a:t>不是</a:t>
            </a:r>
            <a:r>
              <a:rPr lang="en-US" altLang="zh-CN" dirty="0" err="1">
                <a:cs typeface="Times New Roman" panose="02020603050405020304" pitchFamily="18" charset="0"/>
              </a:rPr>
              <a:t>Huahua</a:t>
            </a:r>
            <a:r>
              <a:rPr lang="en-US" altLang="zh-CN" dirty="0">
                <a:cs typeface="Times New Roman" panose="02020603050405020304" pitchFamily="18" charset="0"/>
              </a:rPr>
              <a:t>,</a:t>
            </a:r>
            <a:r>
              <a:rPr lang="zh-CN" altLang="zh-CN" dirty="0">
                <a:cs typeface="Times New Roman" panose="02020603050405020304" pitchFamily="18" charset="0"/>
              </a:rPr>
              <a:t>故本题错误。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38016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08486" y="4298320"/>
            <a:ext cx="114382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“Miss Ge is our Chinese teacher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She is young and funny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She can cook Chinese food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Miss Ge</a:t>
            </a:r>
            <a:r>
              <a:rPr lang="zh-CN" altLang="zh-CN">
                <a:cs typeface="Times New Roman" panose="02020603050405020304" pitchFamily="18" charset="0"/>
              </a:rPr>
              <a:t>会制作中国食物，故本题正确。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039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Tongtong is funny and young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 wants to go to the party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35612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6859" y="1844824"/>
            <a:ext cx="114498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cs typeface="Times New Roman" panose="02020603050405020304" pitchFamily="18" charset="0"/>
              </a:rPr>
              <a:t>“Miss Ge is our Chinese teacher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She is young and funny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可知，是</a:t>
            </a:r>
            <a:r>
              <a:rPr lang="en-US" altLang="zh-CN" dirty="0">
                <a:cs typeface="Times New Roman" panose="02020603050405020304" pitchFamily="18" charset="0"/>
              </a:rPr>
              <a:t>Miss Ge</a:t>
            </a:r>
            <a:r>
              <a:rPr lang="zh-CN" altLang="zh-CN" dirty="0">
                <a:cs typeface="Times New Roman" panose="02020603050405020304" pitchFamily="18" charset="0"/>
              </a:rPr>
              <a:t>年轻又有趣，而不是</a:t>
            </a:r>
            <a:r>
              <a:rPr lang="en-US" altLang="zh-CN" dirty="0" err="1">
                <a:cs typeface="Times New Roman" panose="02020603050405020304" pitchFamily="18" charset="0"/>
              </a:rPr>
              <a:t>Tongtong</a:t>
            </a:r>
            <a:r>
              <a:rPr lang="en-US" altLang="zh-CN" dirty="0">
                <a:cs typeface="Times New Roman" panose="02020603050405020304" pitchFamily="18" charset="0"/>
              </a:rPr>
              <a:t>,</a:t>
            </a:r>
            <a:r>
              <a:rPr lang="zh-CN" altLang="zh-CN" dirty="0">
                <a:cs typeface="Times New Roman" panose="02020603050405020304" pitchFamily="18" charset="0"/>
              </a:rPr>
              <a:t>故本题错误。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32849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55366" y="3854015"/>
            <a:ext cx="11449843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“Wow</a:t>
            </a:r>
            <a:r>
              <a:rPr lang="zh-CN" altLang="zh-CN">
                <a:cs typeface="Times New Roman" panose="02020603050405020304" pitchFamily="18" charset="0"/>
              </a:rPr>
              <a:t>！ </a:t>
            </a:r>
            <a:r>
              <a:rPr lang="en-US" altLang="zh-CN">
                <a:cs typeface="Times New Roman" panose="02020603050405020304" pitchFamily="18" charset="0"/>
              </a:rPr>
              <a:t>I can’t wait</a:t>
            </a:r>
            <a:r>
              <a:rPr lang="zh-CN" altLang="zh-CN">
                <a:cs typeface="Times New Roman" panose="02020603050405020304" pitchFamily="18" charset="0"/>
              </a:rPr>
              <a:t>！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Diandian</a:t>
            </a:r>
            <a:r>
              <a:rPr lang="zh-CN" altLang="zh-CN">
                <a:cs typeface="Times New Roman" panose="02020603050405020304" pitchFamily="18" charset="0"/>
              </a:rPr>
              <a:t>等不及去派对了，故本题正确。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76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2167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假如你是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Diandian,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请根据思维导图提示，写一篇介绍自己成长的短文。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要求：语句通顺，用词得当，书写规范，语法正确，不少于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106.jpg" descr="id:21474963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72497" y="2176462"/>
            <a:ext cx="10201878" cy="150881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46020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algn="l" eaLnBrk="1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Diandian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past, I couldn’t ____________________________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97948" y="3789040"/>
            <a:ext cx="11241874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645150" algn="l"/>
                <a:tab pos="6996113" algn="l"/>
                <a:tab pos="9861550" algn="l"/>
              </a:tabLs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high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play football either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could run slowly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 sing and dance too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I’m tall and strong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play chess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swim fast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 take photos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fly kites well</a:t>
            </a:r>
            <a:r>
              <a:rPr lang="en-US" altLang="zh-CN" sz="2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945</Words>
  <Application>Microsoft Office PowerPoint</Application>
  <PresentationFormat>自定义</PresentationFormat>
  <Paragraphs>65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400</cp:revision>
  <dcterms:created xsi:type="dcterms:W3CDTF">2020-11-06T05:24:00Z</dcterms:created>
  <dcterms:modified xsi:type="dcterms:W3CDTF">2025-06-16T01:17:12Z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